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EFA036-4242-403D-ADFC-80917096E749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4A4CB5-8122-4E6D-BA52-E3DC98EC0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Domovy pro osoby se zdravotním postižení Ústí nad Labem, </a:t>
            </a:r>
            <a:r>
              <a:rPr lang="cs-CZ" sz="1200" dirty="0" smtClean="0"/>
              <a:t>příspěvková organizace</a:t>
            </a:r>
            <a:endParaRPr lang="cs-CZ" sz="1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Domov </a:t>
            </a:r>
            <a:r>
              <a:rPr lang="cs-CZ" dirty="0" err="1" smtClean="0"/>
              <a:t>Trmice</a:t>
            </a:r>
            <a:endParaRPr lang="cs-CZ" dirty="0" smtClean="0"/>
          </a:p>
          <a:p>
            <a:r>
              <a:rPr lang="cs-CZ" dirty="0" smtClean="0"/>
              <a:t>Za Humny 580</a:t>
            </a:r>
          </a:p>
          <a:p>
            <a:r>
              <a:rPr lang="cs-CZ" dirty="0" smtClean="0"/>
              <a:t>Gorkého 889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55776" y="692696"/>
            <a:ext cx="3081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RODINNÝ  ŽIVOT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společné oslavy a svátky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DSC0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1869672" cy="2492896"/>
          </a:xfrm>
          <a:prstGeom prst="rect">
            <a:avLst/>
          </a:prstGeom>
        </p:spPr>
      </p:pic>
      <p:pic>
        <p:nvPicPr>
          <p:cNvPr id="7" name="Obrázek 6" descr="DSC0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2843808" cy="2132856"/>
          </a:xfrm>
          <a:prstGeom prst="rect">
            <a:avLst/>
          </a:prstGeom>
        </p:spPr>
      </p:pic>
      <p:pic>
        <p:nvPicPr>
          <p:cNvPr id="8" name="Obrázek 7" descr="DSC0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1383618" cy="1844824"/>
          </a:xfrm>
          <a:prstGeom prst="rect">
            <a:avLst/>
          </a:prstGeom>
        </p:spPr>
      </p:pic>
      <p:pic>
        <p:nvPicPr>
          <p:cNvPr id="9" name="Obrázek 8" descr="DSC0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077072"/>
            <a:ext cx="3419872" cy="2564904"/>
          </a:xfrm>
          <a:prstGeom prst="rect">
            <a:avLst/>
          </a:prstGeom>
        </p:spPr>
      </p:pic>
      <p:pic>
        <p:nvPicPr>
          <p:cNvPr id="10" name="Obrázek 9" descr="DSC00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996952"/>
            <a:ext cx="3323861" cy="2492896"/>
          </a:xfrm>
          <a:prstGeom prst="rect">
            <a:avLst/>
          </a:prstGeom>
        </p:spPr>
      </p:pic>
      <p:pic>
        <p:nvPicPr>
          <p:cNvPr id="11" name="Obrázek 10" descr="Jo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34076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994122"/>
          </a:xfrm>
        </p:spPr>
        <p:txBody>
          <a:bodyPr>
            <a:normAutofit/>
          </a:bodyPr>
          <a:lstStyle/>
          <a:p>
            <a:pPr algn="ctr"/>
            <a:r>
              <a:rPr lang="cs-CZ" sz="2400" b="1" i="1" u="sng" dirty="0" smtClean="0">
                <a:solidFill>
                  <a:srgbClr val="FF0000"/>
                </a:solidFill>
              </a:rPr>
              <a:t>Rekreace a sport</a:t>
            </a:r>
            <a:br>
              <a:rPr lang="cs-CZ" sz="2400" b="1" i="1" u="sng" dirty="0" smtClean="0">
                <a:solidFill>
                  <a:srgbClr val="FF0000"/>
                </a:solidFill>
              </a:rPr>
            </a:br>
            <a:r>
              <a:rPr lang="cs-CZ" sz="1800" b="1" i="1" dirty="0" smtClean="0">
                <a:solidFill>
                  <a:srgbClr val="FF0000"/>
                </a:solidFill>
              </a:rPr>
              <a:t>dle přání klientů sportovní hry, zimní a letní rekreace</a:t>
            </a:r>
            <a:endParaRPr lang="cs-CZ" sz="1800" b="1" i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Árbit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68344" y="1124744"/>
            <a:ext cx="990600" cy="990600"/>
          </a:xfrm>
        </p:spPr>
      </p:pic>
      <p:pic>
        <p:nvPicPr>
          <p:cNvPr id="5" name="Obrázek 4" descr="Depo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73216"/>
            <a:ext cx="825624" cy="825624"/>
          </a:xfrm>
          <a:prstGeom prst="rect">
            <a:avLst/>
          </a:prstGeom>
        </p:spPr>
      </p:pic>
      <p:pic>
        <p:nvPicPr>
          <p:cNvPr id="6" name="Obrázek 5" descr="DSC00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2123728" cy="1592796"/>
          </a:xfrm>
          <a:prstGeom prst="rect">
            <a:avLst/>
          </a:prstGeom>
        </p:spPr>
      </p:pic>
      <p:pic>
        <p:nvPicPr>
          <p:cNvPr id="7" name="Obrázek 6" descr="DSC00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204864"/>
            <a:ext cx="3515883" cy="2636912"/>
          </a:xfrm>
          <a:prstGeom prst="rect">
            <a:avLst/>
          </a:prstGeom>
        </p:spPr>
      </p:pic>
      <p:pic>
        <p:nvPicPr>
          <p:cNvPr id="8" name="Obrázek 7" descr="DSC000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365104"/>
            <a:ext cx="2651787" cy="1988840"/>
          </a:xfrm>
          <a:prstGeom prst="rect">
            <a:avLst/>
          </a:prstGeom>
        </p:spPr>
      </p:pic>
      <p:pic>
        <p:nvPicPr>
          <p:cNvPr id="9" name="Obrázek 8" descr="P52700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2924944"/>
            <a:ext cx="3320860" cy="249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i="1" u="sng" dirty="0" smtClean="0">
                <a:solidFill>
                  <a:srgbClr val="FF0000"/>
                </a:solidFill>
              </a:rPr>
              <a:t>VÝLETY     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fotoTrmice 2014 fota\Kokořínsko\DSC001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107407" cy="1580555"/>
          </a:xfrm>
          <a:prstGeom prst="rect">
            <a:avLst/>
          </a:prstGeom>
          <a:noFill/>
        </p:spPr>
      </p:pic>
      <p:pic>
        <p:nvPicPr>
          <p:cNvPr id="5" name="Obrázek 4" descr="DSC0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44824"/>
            <a:ext cx="4320480" cy="3240360"/>
          </a:xfrm>
          <a:prstGeom prst="rect">
            <a:avLst/>
          </a:prstGeom>
        </p:spPr>
      </p:pic>
      <p:pic>
        <p:nvPicPr>
          <p:cNvPr id="8" name="Obrázek 7" descr="DSC0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2267744" cy="1700808"/>
          </a:xfrm>
          <a:prstGeom prst="rect">
            <a:avLst/>
          </a:prstGeom>
        </p:spPr>
      </p:pic>
      <p:pic>
        <p:nvPicPr>
          <p:cNvPr id="9" name="Obrázek 8" descr="DSC001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293096"/>
            <a:ext cx="2915816" cy="2186862"/>
          </a:xfrm>
          <a:prstGeom prst="rect">
            <a:avLst/>
          </a:prstGeom>
        </p:spPr>
      </p:pic>
      <p:pic>
        <p:nvPicPr>
          <p:cNvPr id="10" name="Obrázek 9" descr="Amig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229200"/>
            <a:ext cx="1219200" cy="1219200"/>
          </a:xfrm>
          <a:prstGeom prst="rect">
            <a:avLst/>
          </a:prstGeom>
        </p:spPr>
      </p:pic>
      <p:pic>
        <p:nvPicPr>
          <p:cNvPr id="11" name="Obrázek 10" descr="Autobús urba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628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i="1" u="sng" dirty="0" smtClean="0">
                <a:solidFill>
                  <a:srgbClr val="FF0000"/>
                </a:solidFill>
              </a:rPr>
              <a:t>Péče o domácnost s podporou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DSC0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2022673" cy="2696897"/>
          </a:xfrm>
        </p:spPr>
      </p:pic>
      <p:pic>
        <p:nvPicPr>
          <p:cNvPr id="7" name="Obrázek 6" descr="DSC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545636" cy="20608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40152" y="184482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úklid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76" y="2708920"/>
            <a:ext cx="867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vaření</a:t>
            </a:r>
            <a:endParaRPr lang="cs-CZ" dirty="0"/>
          </a:p>
        </p:txBody>
      </p:sp>
      <p:pic>
        <p:nvPicPr>
          <p:cNvPr id="11" name="Obrázek 10" descr="100_9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067616" cy="2277115"/>
          </a:xfrm>
          <a:prstGeom prst="rect">
            <a:avLst/>
          </a:prstGeom>
        </p:spPr>
      </p:pic>
      <p:pic>
        <p:nvPicPr>
          <p:cNvPr id="12" name="Obrázek 11" descr="100_9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229200"/>
            <a:ext cx="1903549" cy="1413019"/>
          </a:xfrm>
          <a:prstGeom prst="rect">
            <a:avLst/>
          </a:prstGeom>
        </p:spPr>
      </p:pic>
      <p:pic>
        <p:nvPicPr>
          <p:cNvPr id="13" name="Obrázek 12" descr="DSC01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1484784"/>
            <a:ext cx="3227851" cy="2420888"/>
          </a:xfrm>
          <a:prstGeom prst="rect">
            <a:avLst/>
          </a:prstGeom>
        </p:spPr>
      </p:pic>
      <p:pic>
        <p:nvPicPr>
          <p:cNvPr id="14" name="Obrázek 13" descr="Arro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88640"/>
            <a:ext cx="1219200" cy="1219200"/>
          </a:xfrm>
          <a:prstGeom prst="rect">
            <a:avLst/>
          </a:prstGeom>
        </p:spPr>
      </p:pic>
      <p:pic>
        <p:nvPicPr>
          <p:cNvPr id="15" name="Obrázek 14" descr="Lav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5445224"/>
            <a:ext cx="1229122" cy="122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b="1" i="1" u="sng" dirty="0" smtClean="0">
                <a:solidFill>
                  <a:srgbClr val="FF0000"/>
                </a:solidFill>
              </a:rPr>
              <a:t>Život v komunitě</a:t>
            </a:r>
            <a:endParaRPr lang="cs-CZ" sz="20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využití služeb –kadeřník, masáže, pedikúra</a:t>
            </a:r>
          </a:p>
          <a:p>
            <a:r>
              <a:rPr lang="cs-CZ" sz="1800" dirty="0" smtClean="0"/>
              <a:t>vzdělávání – kurzy, kroužky, </a:t>
            </a:r>
          </a:p>
          <a:p>
            <a:r>
              <a:rPr lang="cs-CZ" sz="1800" dirty="0" smtClean="0"/>
              <a:t>práce – v rehabilitačních dílnách i na otevřeném trhu práce, účast v projektech</a:t>
            </a:r>
          </a:p>
          <a:p>
            <a:endParaRPr lang="cs-CZ" sz="1800" dirty="0"/>
          </a:p>
        </p:txBody>
      </p:sp>
      <p:pic>
        <p:nvPicPr>
          <p:cNvPr id="4" name="Obrázek 3" descr="DSCN2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05064"/>
            <a:ext cx="3419872" cy="2564904"/>
          </a:xfrm>
          <a:prstGeom prst="rect">
            <a:avLst/>
          </a:prstGeom>
        </p:spPr>
      </p:pic>
      <p:pic>
        <p:nvPicPr>
          <p:cNvPr id="5" name="Obrázek 4" descr="20150428_135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80928"/>
            <a:ext cx="1584176" cy="2816313"/>
          </a:xfrm>
          <a:prstGeom prst="rect">
            <a:avLst/>
          </a:prstGeom>
        </p:spPr>
      </p:pic>
      <p:pic>
        <p:nvPicPr>
          <p:cNvPr id="6" name="Obrázek 5" descr="interiér trmice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1419622" cy="1892829"/>
          </a:xfrm>
          <a:prstGeom prst="rect">
            <a:avLst/>
          </a:prstGeom>
        </p:spPr>
      </p:pic>
      <p:pic>
        <p:nvPicPr>
          <p:cNvPr id="7" name="Obrázek 6" descr="Alum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980728"/>
            <a:ext cx="1219200" cy="1219200"/>
          </a:xfrm>
          <a:prstGeom prst="rect">
            <a:avLst/>
          </a:prstGeom>
        </p:spPr>
      </p:pic>
      <p:pic>
        <p:nvPicPr>
          <p:cNvPr id="9" name="Obrázek 8" descr="Ordenad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373216"/>
            <a:ext cx="1219200" cy="1219200"/>
          </a:xfrm>
          <a:prstGeom prst="rect">
            <a:avLst/>
          </a:prstGeom>
        </p:spPr>
      </p:pic>
      <p:pic>
        <p:nvPicPr>
          <p:cNvPr id="10" name="Obrázek 9" descr="Teléfono móv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60648"/>
            <a:ext cx="753616" cy="753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000" dirty="0" smtClean="0"/>
              <a:t>Motto</a:t>
            </a:r>
            <a:r>
              <a:rPr lang="cs-CZ" dirty="0" smtClean="0"/>
              <a:t>,,Domy , ve kterých se dobře žije“</a:t>
            </a:r>
            <a:endParaRPr lang="cs-CZ" dirty="0"/>
          </a:p>
        </p:txBody>
      </p:sp>
      <p:pic>
        <p:nvPicPr>
          <p:cNvPr id="4" name="Zástupný symbol pro obsah 3" descr="TR_budo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8814" y="1484784"/>
            <a:ext cx="3750514" cy="2808312"/>
          </a:xfrm>
        </p:spPr>
      </p:pic>
      <p:pic>
        <p:nvPicPr>
          <p:cNvPr id="6" name="Obrázek 5" descr="Gork. bud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614"/>
            <a:ext cx="3168352" cy="31609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55576" y="2060848"/>
            <a:ext cx="2585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Adresa:</a:t>
            </a:r>
          </a:p>
          <a:p>
            <a:r>
              <a:rPr lang="cs-CZ" dirty="0" smtClean="0"/>
              <a:t>Za Humny 580 </a:t>
            </a:r>
            <a:r>
              <a:rPr lang="cs-CZ" dirty="0" err="1" smtClean="0"/>
              <a:t>Trmice</a:t>
            </a:r>
            <a:endParaRPr lang="cs-CZ" dirty="0" smtClean="0"/>
          </a:p>
          <a:p>
            <a:r>
              <a:rPr lang="cs-CZ" dirty="0" smtClean="0"/>
              <a:t>Gorkého 889 </a:t>
            </a:r>
            <a:r>
              <a:rPr lang="cs-CZ" dirty="0" err="1" smtClean="0"/>
              <a:t>Trmice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3968" y="4509120"/>
            <a:ext cx="48365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Zřizovatel : Ústecký kraj</a:t>
            </a:r>
          </a:p>
          <a:p>
            <a:r>
              <a:rPr lang="cs-CZ" sz="1400" dirty="0" smtClean="0"/>
              <a:t>Vznik: 1.12.1991</a:t>
            </a:r>
          </a:p>
          <a:p>
            <a:r>
              <a:rPr lang="cs-CZ" sz="1400" dirty="0" smtClean="0"/>
              <a:t>Kapacita : 26 lůžek</a:t>
            </a:r>
          </a:p>
          <a:p>
            <a:r>
              <a:rPr lang="cs-CZ" sz="1400" dirty="0" err="1" smtClean="0"/>
              <a:t>Ičo</a:t>
            </a:r>
            <a:r>
              <a:rPr lang="cs-CZ" sz="1400" dirty="0" smtClean="0"/>
              <a:t>: 75149541</a:t>
            </a:r>
          </a:p>
          <a:p>
            <a:endParaRPr lang="cs-CZ" sz="1400" dirty="0"/>
          </a:p>
          <a:p>
            <a:r>
              <a:rPr lang="cs-CZ" sz="1400" dirty="0" smtClean="0"/>
              <a:t>Domovy se nacházejí v klidné části města </a:t>
            </a:r>
            <a:r>
              <a:rPr lang="cs-CZ" sz="1400" dirty="0" err="1" smtClean="0"/>
              <a:t>Trmice</a:t>
            </a:r>
            <a:r>
              <a:rPr lang="cs-CZ" sz="1400" dirty="0" smtClean="0"/>
              <a:t>,</a:t>
            </a:r>
          </a:p>
          <a:p>
            <a:r>
              <a:rPr lang="cs-CZ" sz="1400" dirty="0"/>
              <a:t>o</a:t>
            </a:r>
            <a:r>
              <a:rPr lang="cs-CZ" sz="1400" dirty="0" smtClean="0"/>
              <a:t>d centra ÚL jsou vzdálené 15min. </a:t>
            </a:r>
            <a:r>
              <a:rPr lang="cs-CZ" sz="1400" dirty="0"/>
              <a:t>j</a:t>
            </a:r>
            <a:r>
              <a:rPr lang="cs-CZ" sz="1400" dirty="0" smtClean="0"/>
              <a:t>ízdy MHD č. 3, 6, 19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u="sng" dirty="0" smtClean="0">
                <a:solidFill>
                  <a:srgbClr val="FF0000"/>
                </a:solidFill>
              </a:rPr>
              <a:t>Poslání a cíle organizace</a:t>
            </a:r>
            <a:endParaRPr lang="cs-CZ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36904" cy="5637240"/>
          </a:xfrm>
        </p:spPr>
        <p:txBody>
          <a:bodyPr>
            <a:normAutofit fontScale="85000" lnSpcReduction="20000"/>
          </a:bodyPr>
          <a:lstStyle/>
          <a:p>
            <a:r>
              <a:rPr lang="cs-CZ" sz="1600" b="1" dirty="0" smtClean="0"/>
              <a:t>Poslání:</a:t>
            </a:r>
          </a:p>
          <a:p>
            <a:r>
              <a:rPr lang="cs-CZ" sz="1600" dirty="0" smtClean="0"/>
              <a:t>Posláním DOZP </a:t>
            </a:r>
            <a:r>
              <a:rPr lang="cs-CZ" sz="1600" dirty="0" err="1" smtClean="0"/>
              <a:t>Trmice</a:t>
            </a:r>
            <a:r>
              <a:rPr lang="cs-CZ" sz="1600" dirty="0" smtClean="0"/>
              <a:t> je poskytování pobytové služby lidem s mentálním postižením případně kombinovaným s dalšími tělesnými či smyslovými vadami za účelem začlenění do společnosti, zachování a rozvinutí jejich potenciálu, dosažení maximální možné míry samostatnosti a nezávislosti, životem ve čtyřech skupinových domácnostech. Celé toto snažení je charakterizováno mottem zařízení: </a:t>
            </a:r>
          </a:p>
          <a:p>
            <a:r>
              <a:rPr lang="cs-CZ" sz="1600" dirty="0" smtClean="0"/>
              <a:t>  			Domy, ve kterých se dobře žije“.</a:t>
            </a:r>
          </a:p>
          <a:p>
            <a:r>
              <a:rPr lang="cs-CZ" sz="1600" dirty="0" smtClean="0"/>
              <a:t> </a:t>
            </a:r>
            <a:r>
              <a:rPr lang="cs-CZ" sz="1600" b="1" dirty="0" smtClean="0"/>
              <a:t> Cíle:</a:t>
            </a:r>
          </a:p>
          <a:p>
            <a:r>
              <a:rPr lang="cs-CZ" sz="1600" dirty="0" smtClean="0"/>
              <a:t>Začlenění uživatele do běžného života s takovou mírou samostatnosti, která odpovídá individuálním možnostem uživatele prostřednictvím:</a:t>
            </a:r>
          </a:p>
          <a:p>
            <a:pPr lvl="0"/>
            <a:r>
              <a:rPr lang="cs-CZ" sz="1600" dirty="0" smtClean="0"/>
              <a:t>Rozvoje jeho dovedností a schopností v následujících oblastech:</a:t>
            </a:r>
          </a:p>
          <a:p>
            <a:pPr lvl="0"/>
            <a:r>
              <a:rPr lang="cs-CZ" sz="1600" dirty="0" smtClean="0"/>
              <a:t>péče o vlastní osobu (o věci, sebe, komunikaci),</a:t>
            </a:r>
          </a:p>
          <a:p>
            <a:pPr lvl="0"/>
            <a:r>
              <a:rPr lang="cs-CZ" sz="1600" dirty="0" smtClean="0"/>
              <a:t>činnosti spojené s chodem domácnosti,</a:t>
            </a:r>
          </a:p>
          <a:p>
            <a:pPr lvl="0"/>
            <a:r>
              <a:rPr lang="cs-CZ" sz="1600" dirty="0" smtClean="0"/>
              <a:t>vzdělávání,</a:t>
            </a:r>
          </a:p>
          <a:p>
            <a:pPr lvl="0"/>
            <a:r>
              <a:rPr lang="cs-CZ" sz="1600" dirty="0" smtClean="0"/>
              <a:t>pracovních dovedností, zaměstnávání na otevřeném trhu práce</a:t>
            </a:r>
          </a:p>
          <a:p>
            <a:pPr lvl="0"/>
            <a:r>
              <a:rPr lang="cs-CZ" sz="1600" dirty="0" smtClean="0"/>
              <a:t>využívání volného času,</a:t>
            </a:r>
          </a:p>
          <a:p>
            <a:pPr lvl="0"/>
            <a:r>
              <a:rPr lang="cs-CZ" sz="1600" dirty="0" smtClean="0"/>
              <a:t>využívání běžně dostupných veřejných služeb,</a:t>
            </a:r>
          </a:p>
          <a:p>
            <a:pPr lvl="0"/>
            <a:r>
              <a:rPr lang="cs-CZ" sz="1600" dirty="0" smtClean="0"/>
              <a:t>upevňování vztahu s rodinou a přáteli</a:t>
            </a:r>
          </a:p>
          <a:p>
            <a:pPr lvl="0"/>
            <a:r>
              <a:rPr lang="cs-CZ" sz="1600" dirty="0" smtClean="0"/>
              <a:t>upevňování partnerských vztahů.</a:t>
            </a:r>
          </a:p>
          <a:p>
            <a:pPr lvl="0"/>
            <a:r>
              <a:rPr lang="cs-CZ" sz="1600" dirty="0" smtClean="0"/>
              <a:t>Rozvoje spolupráce s jinými organizacemi a institucemi, které mohou podpořit integraci klientů do běžného života.</a:t>
            </a:r>
          </a:p>
          <a:p>
            <a:pPr lvl="0"/>
            <a:r>
              <a:rPr lang="cs-CZ" sz="1600" dirty="0" smtClean="0"/>
              <a:t>Odbourávání bariér mezi společností a občanem s postižením.</a:t>
            </a:r>
          </a:p>
          <a:p>
            <a:pPr lvl="0"/>
            <a:r>
              <a:rPr lang="cs-CZ" sz="1600" dirty="0" smtClean="0"/>
              <a:t>Přechodu do chráněného nebo podporovaného bydlení.</a:t>
            </a:r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/>
          <a:p>
            <a:pPr algn="ctr"/>
            <a:r>
              <a:rPr lang="cs-CZ" b="1" i="1" u="sng" dirty="0" smtClean="0">
                <a:solidFill>
                  <a:srgbClr val="FF0000"/>
                </a:solidFill>
              </a:rPr>
              <a:t>Cílová skupina</a:t>
            </a:r>
            <a:endParaRPr lang="cs-CZ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075240" cy="4557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Cílovou skupinou jsou osoby od 18- ti let věku s mentálním postižením, případně kombinovaným s dalšími tělesnými či smyslovými vadami, kteří potřebují pomoc a podporu při realizaci a naplňování individuálních potřeb, osobních cílů, úkonů a činností běžného života. </a:t>
            </a:r>
          </a:p>
          <a:p>
            <a:r>
              <a:rPr lang="cs-CZ" dirty="0" smtClean="0"/>
              <a:t>Osobám ve věkové kategorii „mladší senioři (65 - 80 let)“ a „starší senioři (nad 80 let)“ je služba poskytována pouze v případě, že smlouva o poskytování sociální služby s nimi byla uzavřena před dosažením věku 64 let (tj. že tyto osoby žily v zařízení před dosažením této věkové hranice).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720080"/>
          </a:xfrm>
        </p:spPr>
        <p:txBody>
          <a:bodyPr/>
          <a:lstStyle/>
          <a:p>
            <a:pPr algn="ctr"/>
            <a:r>
              <a:rPr lang="cs-CZ" b="1" i="1" u="sng" dirty="0" smtClean="0">
                <a:solidFill>
                  <a:srgbClr val="FF0000"/>
                </a:solidFill>
              </a:rPr>
              <a:t>Služby pro klienty</a:t>
            </a:r>
            <a:endParaRPr lang="cs-CZ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7673280" cy="5349208"/>
          </a:xfrm>
        </p:spPr>
        <p:txBody>
          <a:bodyPr/>
          <a:lstStyle/>
          <a:p>
            <a:r>
              <a:rPr lang="cs-CZ" dirty="0" smtClean="0"/>
              <a:t>Ubytování, stravování a další služby s tím spojené(praní prádla, úklid)</a:t>
            </a:r>
          </a:p>
          <a:p>
            <a:r>
              <a:rPr lang="cs-CZ" dirty="0" smtClean="0"/>
              <a:t>Za Humny 580 </a:t>
            </a:r>
            <a:r>
              <a:rPr lang="cs-CZ" dirty="0" err="1" smtClean="0"/>
              <a:t>Trmice</a:t>
            </a:r>
            <a:r>
              <a:rPr lang="cs-CZ" dirty="0" smtClean="0"/>
              <a:t> – dvoulůžkové a jednolůžkové pokoje – objekt není bezbariérový</a:t>
            </a:r>
            <a:endParaRPr lang="cs-CZ" dirty="0"/>
          </a:p>
        </p:txBody>
      </p:sp>
      <p:pic>
        <p:nvPicPr>
          <p:cNvPr id="4" name="Obrázek 3" descr="CIMG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2699792" cy="2024844"/>
          </a:xfrm>
          <a:prstGeom prst="rect">
            <a:avLst/>
          </a:prstGeom>
        </p:spPr>
      </p:pic>
      <p:pic>
        <p:nvPicPr>
          <p:cNvPr id="5" name="Obrázek 4" descr="CIMG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97152"/>
            <a:ext cx="1275606" cy="1700808"/>
          </a:xfrm>
          <a:prstGeom prst="rect">
            <a:avLst/>
          </a:prstGeom>
        </p:spPr>
      </p:pic>
      <p:pic>
        <p:nvPicPr>
          <p:cNvPr id="7" name="Obrázek 6" descr="DSC0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852936"/>
            <a:ext cx="3443875" cy="2582906"/>
          </a:xfrm>
          <a:prstGeom prst="rect">
            <a:avLst/>
          </a:prstGeom>
        </p:spPr>
      </p:pic>
      <p:pic>
        <p:nvPicPr>
          <p:cNvPr id="2052" name="Picture 4" descr="G:\Piktogramy\Piktogramy\Cocin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052736"/>
            <a:ext cx="1219200" cy="1219200"/>
          </a:xfrm>
          <a:prstGeom prst="rect">
            <a:avLst/>
          </a:prstGeom>
          <a:noFill/>
        </p:spPr>
      </p:pic>
      <p:pic>
        <p:nvPicPr>
          <p:cNvPr id="8" name="Obrázek 7" descr="prac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645024"/>
            <a:ext cx="2160538" cy="2852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Gorkého 889/14 , jednolůžkové pokoje , objekt je bezbariérový</a:t>
            </a:r>
          </a:p>
          <a:p>
            <a:endParaRPr lang="cs-CZ" dirty="0"/>
          </a:p>
        </p:txBody>
      </p:sp>
      <p:pic>
        <p:nvPicPr>
          <p:cNvPr id="5" name="Obrázek 4" descr="interiér trmice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111810" cy="4149080"/>
          </a:xfrm>
          <a:prstGeom prst="rect">
            <a:avLst/>
          </a:prstGeom>
        </p:spPr>
      </p:pic>
      <p:pic>
        <p:nvPicPr>
          <p:cNvPr id="9" name="Obrázek 8" descr="interiér trmice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204864"/>
            <a:ext cx="1869672" cy="2492896"/>
          </a:xfrm>
          <a:prstGeom prst="rect">
            <a:avLst/>
          </a:prstGeom>
        </p:spPr>
      </p:pic>
      <p:pic>
        <p:nvPicPr>
          <p:cNvPr id="10" name="Obrázek 9" descr="Baña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797152"/>
            <a:ext cx="1219200" cy="1219200"/>
          </a:xfrm>
          <a:prstGeom prst="rect">
            <a:avLst/>
          </a:prstGeom>
        </p:spPr>
      </p:pic>
      <p:pic>
        <p:nvPicPr>
          <p:cNvPr id="11" name="Obrázek 10" descr="Cocin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60648"/>
            <a:ext cx="1219200" cy="1219200"/>
          </a:xfrm>
          <a:prstGeom prst="rect">
            <a:avLst/>
          </a:prstGeom>
        </p:spPr>
      </p:pic>
      <p:pic>
        <p:nvPicPr>
          <p:cNvPr id="13" name="Obrázek 12" descr="Comed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4293096"/>
            <a:ext cx="1075134" cy="1075134"/>
          </a:xfrm>
          <a:prstGeom prst="rect">
            <a:avLst/>
          </a:prstGeom>
        </p:spPr>
      </p:pic>
      <p:pic>
        <p:nvPicPr>
          <p:cNvPr id="22" name="Obrázek 21" descr="interiér trmice 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284984"/>
            <a:ext cx="235572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67532"/>
            <a:ext cx="7590928" cy="557212"/>
          </a:xfrm>
        </p:spPr>
        <p:txBody>
          <a:bodyPr>
            <a:normAutofit/>
          </a:bodyPr>
          <a:lstStyle/>
          <a:p>
            <a:pPr algn="ctr"/>
            <a:r>
              <a:rPr lang="cs-CZ" sz="2400" b="1" i="1" u="sng" dirty="0" smtClean="0">
                <a:solidFill>
                  <a:srgbClr val="FF0000"/>
                </a:solidFill>
              </a:rPr>
              <a:t>Další služby pro klienty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Propojení zájmů organizace s přáními klientů a jejich rodin</a:t>
            </a:r>
          </a:p>
          <a:p>
            <a:r>
              <a:rPr lang="cs-CZ" dirty="0" smtClean="0"/>
              <a:t>Sociální integrace</a:t>
            </a:r>
          </a:p>
          <a:p>
            <a:r>
              <a:rPr lang="cs-CZ" dirty="0" smtClean="0"/>
              <a:t>Zajištění vzdělání</a:t>
            </a:r>
          </a:p>
          <a:p>
            <a:r>
              <a:rPr lang="cs-CZ" dirty="0" smtClean="0"/>
              <a:t>Vyhledávání pracovních příležitostí</a:t>
            </a:r>
          </a:p>
          <a:p>
            <a:r>
              <a:rPr lang="cs-CZ" dirty="0" smtClean="0"/>
              <a:t>Kvalitní volnočasové aktivity</a:t>
            </a:r>
          </a:p>
          <a:p>
            <a:r>
              <a:rPr lang="cs-CZ" dirty="0" smtClean="0"/>
              <a:t>Zajištění zdravotní péče</a:t>
            </a:r>
          </a:p>
          <a:p>
            <a:r>
              <a:rPr lang="cs-CZ" dirty="0" smtClean="0"/>
              <a:t>Spolupráce s dalšími poskytovateli a návaznost služeb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490066"/>
          </a:xfrm>
        </p:spPr>
        <p:txBody>
          <a:bodyPr>
            <a:normAutofit/>
          </a:bodyPr>
          <a:lstStyle/>
          <a:p>
            <a:pPr algn="ctr"/>
            <a:r>
              <a:rPr lang="cs-CZ" sz="2400" b="1" i="1" u="sng" dirty="0" smtClean="0">
                <a:solidFill>
                  <a:srgbClr val="FF0000"/>
                </a:solidFill>
              </a:rPr>
              <a:t>Rehabilitace , odpočinek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Relaxační místnost</a:t>
            </a:r>
          </a:p>
          <a:p>
            <a:r>
              <a:rPr lang="cs-CZ" dirty="0" smtClean="0"/>
              <a:t>Zahrada</a:t>
            </a:r>
          </a:p>
          <a:p>
            <a:r>
              <a:rPr lang="cs-CZ" dirty="0" smtClean="0"/>
              <a:t>Terasy</a:t>
            </a:r>
          </a:p>
          <a:p>
            <a:endParaRPr lang="cs-CZ" dirty="0"/>
          </a:p>
        </p:txBody>
      </p:sp>
      <p:pic>
        <p:nvPicPr>
          <p:cNvPr id="4" name="Obrázek 3" descr="interiér trmice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2571750" cy="3429000"/>
          </a:xfrm>
          <a:prstGeom prst="rect">
            <a:avLst/>
          </a:prstGeom>
        </p:spPr>
      </p:pic>
      <p:pic>
        <p:nvPicPr>
          <p:cNvPr id="5" name="Obrázek 4" descr="P101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96952"/>
            <a:ext cx="3923928" cy="2942946"/>
          </a:xfrm>
          <a:prstGeom prst="rect">
            <a:avLst/>
          </a:prstGeom>
        </p:spPr>
      </p:pic>
      <p:pic>
        <p:nvPicPr>
          <p:cNvPr id="8" name="Obrázek 7" descr="interiér trmice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933056"/>
            <a:ext cx="2031690" cy="2708920"/>
          </a:xfrm>
          <a:prstGeom prst="rect">
            <a:avLst/>
          </a:prstGeom>
        </p:spPr>
      </p:pic>
      <p:pic>
        <p:nvPicPr>
          <p:cNvPr id="9" name="Obrázek 8" descr="Empanadill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581128"/>
            <a:ext cx="753616" cy="75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2137704" y="476672"/>
            <a:ext cx="745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cs-CZ" sz="2400" b="1" i="1" u="sng" dirty="0" smtClean="0">
                <a:solidFill>
                  <a:srgbClr val="FF0000"/>
                </a:solidFill>
              </a:rPr>
              <a:t>AKTIVITY 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00808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Pracovní rehabilitace v domově i mimo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CIMG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419872" cy="2564904"/>
          </a:xfrm>
          <a:prstGeom prst="rect">
            <a:avLst/>
          </a:prstGeom>
        </p:spPr>
      </p:pic>
      <p:pic>
        <p:nvPicPr>
          <p:cNvPr id="5" name="Obrázek 4" descr="CIMG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933056"/>
            <a:ext cx="3611893" cy="2708920"/>
          </a:xfrm>
          <a:prstGeom prst="rect">
            <a:avLst/>
          </a:prstGeom>
        </p:spPr>
      </p:pic>
      <p:pic>
        <p:nvPicPr>
          <p:cNvPr id="6" name="Obrázek 5" descr="CIMG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16832"/>
            <a:ext cx="3611893" cy="2708920"/>
          </a:xfrm>
          <a:prstGeom prst="rect">
            <a:avLst/>
          </a:prstGeom>
        </p:spPr>
      </p:pic>
      <p:pic>
        <p:nvPicPr>
          <p:cNvPr id="7" name="Obrázek 6" descr="Agricul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2656"/>
            <a:ext cx="1219200" cy="1219200"/>
          </a:xfrm>
          <a:prstGeom prst="rect">
            <a:avLst/>
          </a:prstGeom>
        </p:spPr>
      </p:pic>
      <p:pic>
        <p:nvPicPr>
          <p:cNvPr id="8" name="Obrázek 7" descr="Barr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301130" cy="13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375</Words>
  <Application>Microsoft Office PowerPoint</Application>
  <PresentationFormat>Předvádění na obrazovce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Domovy pro osoby se zdravotním postižení Ústí nad Labem, příspěvková organizace</vt:lpstr>
      <vt:lpstr>Motto,,Domy , ve kterých se dobře žije“</vt:lpstr>
      <vt:lpstr>Poslání a cíle organizace</vt:lpstr>
      <vt:lpstr>Cílová skupina</vt:lpstr>
      <vt:lpstr>Služby pro klienty</vt:lpstr>
      <vt:lpstr>Snímek 6</vt:lpstr>
      <vt:lpstr>Další služby pro klienty</vt:lpstr>
      <vt:lpstr>Rehabilitace , odpočinek</vt:lpstr>
      <vt:lpstr>Snímek 9</vt:lpstr>
      <vt:lpstr>Snímek 10</vt:lpstr>
      <vt:lpstr>Rekreace a sport dle přání klientů sportovní hry, zimní a letní rekreace</vt:lpstr>
      <vt:lpstr>VÝLETY     </vt:lpstr>
      <vt:lpstr>Péče o domácnost s podporou</vt:lpstr>
      <vt:lpstr>Život v komunitě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Domovy pro osoby se zdravotním postižení Ústí nad Labem, příspěvková organizace</dc:title>
  <dc:creator>Host</dc:creator>
  <cp:lastModifiedBy>Host</cp:lastModifiedBy>
  <cp:revision>37</cp:revision>
  <dcterms:created xsi:type="dcterms:W3CDTF">2015-04-21T05:32:14Z</dcterms:created>
  <dcterms:modified xsi:type="dcterms:W3CDTF">2015-04-29T11:56:14Z</dcterms:modified>
</cp:coreProperties>
</file>